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86" r:id="rId2"/>
    <p:sldId id="464" r:id="rId3"/>
    <p:sldId id="455" r:id="rId4"/>
    <p:sldId id="456" r:id="rId5"/>
    <p:sldId id="457" r:id="rId6"/>
    <p:sldId id="488" r:id="rId7"/>
    <p:sldId id="487" r:id="rId8"/>
    <p:sldId id="492" r:id="rId9"/>
    <p:sldId id="491" r:id="rId10"/>
    <p:sldId id="489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06ED0-DA3C-4F59-842B-A6BB37560244}" v="198" dt="2023-09-08T08:17:46.697"/>
    <p1510:client id="{903013DF-EBDA-A484-870C-AC817535594E}" v="6" dt="2023-09-08T12:19:19.748"/>
    <p1510:client id="{D88A114A-0F6C-3566-891F-42209EB00EB5}" v="1" dt="2023-09-08T07:38:09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0204"/>
  </p:normalViewPr>
  <p:slideViewPr>
    <p:cSldViewPr snapToGrid="0">
      <p:cViewPr varScale="1">
        <p:scale>
          <a:sx n="115" d="100"/>
          <a:sy n="115" d="100"/>
        </p:scale>
        <p:origin x="1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2E7EE-0832-44EE-AF69-8E57E9D5B51C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FEBFA-9584-4A28-A704-665886184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357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Overgang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6610-6BE3-43AD-AA3B-FBA5365C4D7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342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FALCH</a:t>
            </a:r>
          </a:p>
          <a:p>
            <a:r>
              <a:rPr lang="nb-NO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Oppfriskning av presentasjon</a:t>
            </a:r>
            <a:endParaRPr lang="nb-NO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Vise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 presentasjonen (3- 4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slider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tydelig fram innholdet i pakken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fram nytteverdien til sluttkunden (salgs-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pitch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EBFA-9584-4A28-A704-665886184F2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63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FALCH</a:t>
            </a:r>
          </a:p>
          <a:p>
            <a:r>
              <a:rPr lang="nb-NO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Oppfriskning av presentasjon</a:t>
            </a:r>
            <a:endParaRPr lang="nb-NO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Vise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 presentasjonen (3- 4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slider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tydelig fram innholdet i pakken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fram nytteverdien til sluttkunden (salgs-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pitch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EBFA-9584-4A28-A704-665886184F2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5001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FALCH</a:t>
            </a:r>
          </a:p>
          <a:p>
            <a:r>
              <a:rPr lang="nb-NO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Oppfriskning av presentasjon</a:t>
            </a:r>
            <a:endParaRPr lang="nb-NO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Vise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 presentasjonen (3- 4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slider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tydelig fram innholdet i pakken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fram nytteverdien til sluttkunden (salgs-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pitch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6610-6BE3-43AD-AA3B-FBA5365C4D7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440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FALCH</a:t>
            </a:r>
          </a:p>
          <a:p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Oppfriskning av presentasjon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Vise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 presentasjonen (3- 4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slider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tydelig fram innholdet i pakken</a:t>
            </a:r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fram nytteverdien til sluttkunden (salgs-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pitch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6610-6BE3-43AD-AA3B-FBA5365C4D7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788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FALCH</a:t>
            </a:r>
          </a:p>
          <a:p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Oppfriskning av presentasjon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Vise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 presentasjonen (3- 4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slider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tydelig fram innholdet i pakken</a:t>
            </a:r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fram nytteverdien til sluttkunden (salgs-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pitch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6610-6BE3-43AD-AA3B-FBA5365C4D7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4153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FALCH</a:t>
            </a:r>
          </a:p>
          <a:p>
            <a:r>
              <a:rPr lang="nb-NO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Oppfriskning av presentasjon</a:t>
            </a:r>
            <a:endParaRPr lang="nb-NO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Vise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 presentasjonen (3- 4 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slider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tydelig fram innholdet i pakken</a:t>
            </a:r>
          </a:p>
          <a:p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Få fram nytteverdien til sluttkunden (salgs-</a:t>
            </a:r>
            <a:r>
              <a:rPr lang="nb-NO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pitch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76610-6BE3-43AD-AA3B-FBA5365C4D7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413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FEBFA-9584-4A28-A704-665886184F2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579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26721C-2800-AB3E-BF0C-4E261FA37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D8D1F2-08F3-EB53-379F-529F07F18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D6A54B-0701-BFDD-55BE-EEE616F3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28520C-DF25-7FF2-44D7-705ABA31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B3E624-368B-580D-9689-A0BDACDE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575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BEE98B-97A5-1391-9407-EA7D21D11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8F0EDB7-7CD3-6BBC-CEA5-E7C6609BD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08972B-EA84-2481-2B92-E58D6751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69E75D-96DC-3716-4E85-10A376FD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177755-5F12-FD0C-27A8-AC4C756E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767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1EE982C-0BB7-DA97-8DF3-97EE947B3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8E8AD2F-9BD0-1A43-F900-8F3C7BF11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264CCF-74D3-D735-D937-DC9BFBB56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AFAABF-A8B9-4042-1344-9FD95471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5603D2-33FD-36FF-45E4-756F2027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417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2FFD50-C472-DAD6-DAEB-2778936D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17E2FD-EB57-3EA5-39C5-B71024E86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00D9A9-5B36-83EA-3C5A-749D2721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E64BDE-A844-59AF-68C1-93D172C3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0948EE-11BF-A531-3E09-A1233928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7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E0C027-EE82-9D49-DCEA-25725B24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B10E5F-CA28-F70B-E38C-996BC7579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254015-7244-1F7B-BFC8-B6A018D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3C602A-B05E-746D-60E9-83B503A9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5F641E-491B-8F0C-150A-C8C18A61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169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FEDE22-132A-5F1B-8CD7-FC806E70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AEF582-E69E-4CB0-0768-ACD133A93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95B6AB3-6912-3AA1-947D-F35AE3F87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4E9E399-CB31-DF88-5AA7-E70BF274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5E4DEEE-0EC7-2F19-949F-F65DF76D4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359903C-D1A7-B790-99B4-9E7E93B2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73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C7AC8E-64E1-3353-06E0-52A9BAF0B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B53149-2062-C508-459F-6A53EB1DF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D34662A-3FD9-0DC8-AF88-1A4C4EEF0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40A9F2B-329D-0F84-6D01-656806E6B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132219B-E64B-5AFD-BF98-E2CB2AD44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CE09771-969F-9FEC-6C5E-B1CC6D6F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34F6421-C10A-8680-E11B-B2B5025A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B68F530-C1BE-0071-6DDB-1406F988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11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21342C-F506-A253-7F47-D0DCBCD1C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04D1D50-F51E-C777-5287-6FC40242E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FA9A672-9E07-9CDB-D596-5F71E241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5CE8AE1-2F5E-28B2-CB2D-68FB5D73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68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676EE7B-C1A6-E487-0C90-E21393149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57D625F-C5AD-74DF-889F-794CD3D9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A8C891E-7A35-5DFE-2EF3-4E9A88B61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44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F92EEE-1D5B-41D6-9C07-7A5F2A54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8F5469-134A-E4C7-39E8-0F3392AE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9A2F4D9-908D-15DE-E764-4EB2A2903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65F24CB-9945-63EA-7ADB-567AD0C3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BF8CA6D-D4A0-98A6-F7F3-A2B3FE5B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6279BED-1A03-3B22-F194-9381AC35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90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F0AAF5-6C6E-DA90-EC94-CD00EDD6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AE8A9D7-C4E7-6FF7-2414-9A5F7CE23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7C3840-1A69-D385-1989-1330F03EF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6C29FE4-0C18-DE62-09C3-1C236A36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C31B698-6E02-E737-3112-47E14CCE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D41B491-0107-B156-EC63-B1A221A1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996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4D19471-CC84-D9DB-DA7C-A9368C89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2AC851-1B8D-F03F-0F84-64583C5E9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5252FD-110D-FE1F-D2D5-6740B4236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D1542-D010-4F9E-8065-88351ABA6894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7102077-2852-6431-7E90-6260731C3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9B69AF-4D4C-E051-F6A6-EC0C9F53F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93FDC-A2BB-4B1C-8638-A31D19B7BC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400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emf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image" Target="../media/image14.pn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emf"/><Relationship Id="rId5" Type="http://schemas.openxmlformats.org/officeDocument/2006/relationships/image" Target="../media/image2.emf"/><Relationship Id="rId10" Type="http://schemas.openxmlformats.org/officeDocument/2006/relationships/image" Target="../media/image19.emf"/><Relationship Id="rId4" Type="http://schemas.openxmlformats.org/officeDocument/2006/relationships/image" Target="../media/image15.jpg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89707127-75EC-F5BD-B1BD-88EB45975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40" y="-17605"/>
            <a:ext cx="12225839" cy="6893209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767D334-3402-C893-AAF2-C651E8D77271}"/>
              </a:ext>
            </a:extLst>
          </p:cNvPr>
          <p:cNvSpPr txBox="1">
            <a:spLocks/>
          </p:cNvSpPr>
          <p:nvPr/>
        </p:nvSpPr>
        <p:spPr>
          <a:xfrm>
            <a:off x="1507080" y="2605932"/>
            <a:ext cx="9144000" cy="1646136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0000" b="1" spc="-300" dirty="0" err="1">
                <a:latin typeface="Neo Sans Std" panose="020B0504030504040204"/>
              </a:rPr>
              <a:t>NConnect</a:t>
            </a:r>
            <a:endParaRPr lang="nb-NO" sz="7200" b="1" spc="-300" dirty="0">
              <a:latin typeface="Neo Sans Std" panose="020B0504030504040204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5FEA416-0597-7E59-ECFE-2885F2866523}"/>
              </a:ext>
            </a:extLst>
          </p:cNvPr>
          <p:cNvSpPr txBox="1">
            <a:spLocks/>
          </p:cNvSpPr>
          <p:nvPr/>
        </p:nvSpPr>
        <p:spPr>
          <a:xfrm>
            <a:off x="1524000" y="4252067"/>
            <a:ext cx="9144000" cy="5242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000" dirty="0">
                <a:latin typeface="Neo Sans Std"/>
              </a:rPr>
              <a:t>Markedets beste inngangsbillett til energisparing og økt sikkerhet?</a:t>
            </a:r>
          </a:p>
        </p:txBody>
      </p:sp>
    </p:spTree>
    <p:extLst>
      <p:ext uri="{BB962C8B-B14F-4D97-AF65-F5344CB8AC3E}">
        <p14:creationId xmlns:p14="http://schemas.microsoft.com/office/powerpoint/2010/main" val="3597234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89707127-75EC-F5BD-B1BD-88EB45975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39" y="210995"/>
            <a:ext cx="12225839" cy="6893209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767D334-3402-C893-AAF2-C651E8D77271}"/>
              </a:ext>
            </a:extLst>
          </p:cNvPr>
          <p:cNvSpPr txBox="1">
            <a:spLocks/>
          </p:cNvSpPr>
          <p:nvPr/>
        </p:nvSpPr>
        <p:spPr>
          <a:xfrm>
            <a:off x="1507080" y="2605932"/>
            <a:ext cx="9144000" cy="1646136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0000" b="1" spc="-300" dirty="0" err="1">
                <a:latin typeface="Neo Sans Std" panose="020B0504030504040204"/>
              </a:rPr>
              <a:t>NConnect</a:t>
            </a:r>
            <a:endParaRPr lang="nb-NO" sz="7200" b="1" spc="-300" dirty="0">
              <a:latin typeface="Neo Sans Std" panose="020B0504030504040204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5FEA416-0597-7E59-ECFE-2885F2866523}"/>
              </a:ext>
            </a:extLst>
          </p:cNvPr>
          <p:cNvSpPr txBox="1">
            <a:spLocks/>
          </p:cNvSpPr>
          <p:nvPr/>
        </p:nvSpPr>
        <p:spPr>
          <a:xfrm>
            <a:off x="1524000" y="4252067"/>
            <a:ext cx="9144000" cy="5242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000" dirty="0">
                <a:latin typeface="Neo Sans Std"/>
              </a:rPr>
              <a:t>Markedets beste inngangsbillett til energisparing og økt sikkerhet?</a:t>
            </a:r>
          </a:p>
          <a:p>
            <a:pPr marL="0" indent="0" algn="ctr">
              <a:buNone/>
            </a:pPr>
            <a:endParaRPr lang="nb-NO" sz="2000" dirty="0">
              <a:latin typeface="Neo Sans Std"/>
            </a:endParaRPr>
          </a:p>
          <a:p>
            <a:pPr marL="0" indent="0" algn="ctr">
              <a:buNone/>
            </a:pPr>
            <a:endParaRPr lang="nb-NO" sz="2000" dirty="0">
              <a:latin typeface="Neo Sans Std"/>
            </a:endParaRPr>
          </a:p>
          <a:p>
            <a:pPr marL="0" indent="0" algn="ctr">
              <a:buNone/>
            </a:pPr>
            <a:endParaRPr lang="nb-NO" sz="2000" dirty="0">
              <a:latin typeface="Neo Sans Std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5524855-0C24-2044-B3F7-90AFF37D2222}"/>
              </a:ext>
            </a:extLst>
          </p:cNvPr>
          <p:cNvSpPr txBox="1"/>
          <p:nvPr/>
        </p:nvSpPr>
        <p:spPr>
          <a:xfrm>
            <a:off x="2735037" y="5184321"/>
            <a:ext cx="686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52184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vindu&#10;&#10;Automatisk generert beskrivelse">
            <a:extLst>
              <a:ext uri="{FF2B5EF4-FFF2-40B4-BE49-F238E27FC236}">
                <a16:creationId xmlns:a16="http://schemas.microsoft.com/office/drawing/2014/main" id="{33BA47B4-6B02-9683-3DFC-01BDA61A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b="48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07C391C-E224-906E-3265-348A539E43C3}"/>
              </a:ext>
            </a:extLst>
          </p:cNvPr>
          <p:cNvSpPr txBox="1"/>
          <p:nvPr/>
        </p:nvSpPr>
        <p:spPr>
          <a:xfrm>
            <a:off x="2001979" y="3013501"/>
            <a:ext cx="6761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800" b="1" dirty="0">
                <a:solidFill>
                  <a:schemeClr val="bg1"/>
                </a:solidFill>
                <a:latin typeface="Neo Sans Std" panose="020B0504030504040204"/>
              </a:rPr>
              <a:t>Energistyring og sikkerhet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38F5A4E4-2926-C4E4-810B-CFD7C695583A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5" name="Bilde 4" descr="ND_corporate_logo_Yellow.eps">
              <a:extLst>
                <a:ext uri="{FF2B5EF4-FFF2-40B4-BE49-F238E27FC236}">
                  <a16:creationId xmlns:a16="http://schemas.microsoft.com/office/drawing/2014/main" id="{6A1BAEC4-F0F1-F963-AA10-710744100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E76ED1E8-B40B-5C38-BC4C-1B2A65E8D671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53477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09A8518F-9CEC-6241-0B96-14DB8D9327E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  <a:alpha val="5618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29" name="Bilde 28">
            <a:extLst>
              <a:ext uri="{FF2B5EF4-FFF2-40B4-BE49-F238E27FC236}">
                <a16:creationId xmlns:a16="http://schemas.microsoft.com/office/drawing/2014/main" id="{4FBAAC7A-4170-31D5-A368-AF70E59BF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08" y="3026367"/>
            <a:ext cx="3242120" cy="2797595"/>
          </a:xfrm>
          <a:prstGeom prst="rect">
            <a:avLst/>
          </a:prstGeom>
        </p:spPr>
      </p:pic>
      <p:pic>
        <p:nvPicPr>
          <p:cNvPr id="1028" name="Picture 4" descr="Fagvindu, utadslående - NorDan NorDan">
            <a:extLst>
              <a:ext uri="{FF2B5EF4-FFF2-40B4-BE49-F238E27FC236}">
                <a16:creationId xmlns:a16="http://schemas.microsoft.com/office/drawing/2014/main" id="{FAD70BFD-390B-6A26-A3B6-5D5E4342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608" y="369083"/>
            <a:ext cx="6500745" cy="567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C9476E4-29AF-6E33-7F07-44970CD39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36" y="1948232"/>
            <a:ext cx="4394528" cy="439452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12BC77A-399E-1533-83C3-EEE6B9CECB9E}"/>
              </a:ext>
            </a:extLst>
          </p:cNvPr>
          <p:cNvSpPr txBox="1"/>
          <p:nvPr/>
        </p:nvSpPr>
        <p:spPr>
          <a:xfrm>
            <a:off x="7380571" y="4008125"/>
            <a:ext cx="83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/>
              <a:t>+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6030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07DDA6-0651-469F-6523-47C7AEE6220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  <a:alpha val="5618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901DB67-1DEF-90BD-B533-18A37576BE10}"/>
              </a:ext>
            </a:extLst>
          </p:cNvPr>
          <p:cNvSpPr txBox="1"/>
          <p:nvPr/>
        </p:nvSpPr>
        <p:spPr>
          <a:xfrm>
            <a:off x="7380571" y="4008125"/>
            <a:ext cx="83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/>
              <a:t>+</a:t>
            </a:r>
            <a:endParaRPr lang="nb-NO" b="1"/>
          </a:p>
        </p:txBody>
      </p:sp>
      <p:pic>
        <p:nvPicPr>
          <p:cNvPr id="20" name="Picture 2" descr="Z-Wave Modul for ID Lock – ID Lock">
            <a:extLst>
              <a:ext uri="{FF2B5EF4-FFF2-40B4-BE49-F238E27FC236}">
                <a16:creationId xmlns:a16="http://schemas.microsoft.com/office/drawing/2014/main" id="{34F93EA2-BB59-377D-61F8-5E76FC2D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60" y="3051330"/>
            <a:ext cx="3072679" cy="223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Id Lock 202 Multi Black">
            <a:extLst>
              <a:ext uri="{FF2B5EF4-FFF2-40B4-BE49-F238E27FC236}">
                <a16:creationId xmlns:a16="http://schemas.microsoft.com/office/drawing/2014/main" id="{7088CABC-7970-9BBA-3B9E-5BCC9E81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94" y="983486"/>
            <a:ext cx="2525899" cy="489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 descr="Et bilde som inneholder tekst, elektronikk, iPod, mobil&#10;&#10;Automatisk generert beskrivelse">
            <a:extLst>
              <a:ext uri="{FF2B5EF4-FFF2-40B4-BE49-F238E27FC236}">
                <a16:creationId xmlns:a16="http://schemas.microsoft.com/office/drawing/2014/main" id="{63371318-DB49-85E6-FC9B-D6A0A833A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69" y="1940988"/>
            <a:ext cx="4413396" cy="44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2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44217B2-28B2-3DBD-1B9C-9DDA6E5BA81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90000"/>
              <a:alpha val="5618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7172" name="Picture 4" descr="Screens dokumenter - NorDan NorDan">
            <a:extLst>
              <a:ext uri="{FF2B5EF4-FFF2-40B4-BE49-F238E27FC236}">
                <a16:creationId xmlns:a16="http://schemas.microsoft.com/office/drawing/2014/main" id="{E3189165-EAAC-F1F6-D633-245A21ED6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9" y="615573"/>
            <a:ext cx="5512242" cy="551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0" descr="Somfy Tahoma Switch til smarthus | Myscreens.no">
            <a:extLst>
              <a:ext uri="{FF2B5EF4-FFF2-40B4-BE49-F238E27FC236}">
                <a16:creationId xmlns:a16="http://schemas.microsoft.com/office/drawing/2014/main" id="{C36CD2EF-3CC1-1F51-103F-82E0181874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0583" y="3217079"/>
            <a:ext cx="370834" cy="3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" name="Picture 22" descr="Somfy Tahoma Switch | Varisol">
            <a:extLst>
              <a:ext uri="{FF2B5EF4-FFF2-40B4-BE49-F238E27FC236}">
                <a16:creationId xmlns:a16="http://schemas.microsoft.com/office/drawing/2014/main" id="{304E5253-3780-0C7D-0B25-0430DA70D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92" y="3262805"/>
            <a:ext cx="2260079" cy="226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EF86153-2F7A-2ADE-FC6E-0E0B05C6EE2D}"/>
              </a:ext>
            </a:extLst>
          </p:cNvPr>
          <p:cNvSpPr txBox="1"/>
          <p:nvPr/>
        </p:nvSpPr>
        <p:spPr>
          <a:xfrm>
            <a:off x="7380571" y="4008125"/>
            <a:ext cx="83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/>
              <a:t>+</a:t>
            </a:r>
            <a:endParaRPr lang="nb-NO" b="1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719856F-0432-0505-A264-A5A12B807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36" y="1948232"/>
            <a:ext cx="4394528" cy="439452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04446D1-C6E5-6687-13FE-ACB712EF8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062" y="2843902"/>
            <a:ext cx="1556694" cy="27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5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>
            <a:extLst>
              <a:ext uri="{FF2B5EF4-FFF2-40B4-BE49-F238E27FC236}">
                <a16:creationId xmlns:a16="http://schemas.microsoft.com/office/drawing/2014/main" id="{74BBE14E-1FC6-598B-D2CA-A322321A9627}"/>
              </a:ext>
            </a:extLst>
          </p:cNvPr>
          <p:cNvSpPr/>
          <p:nvPr/>
        </p:nvSpPr>
        <p:spPr>
          <a:xfrm>
            <a:off x="7878417" y="0"/>
            <a:ext cx="4313583" cy="6858000"/>
          </a:xfrm>
          <a:prstGeom prst="rect">
            <a:avLst/>
          </a:prstGeom>
          <a:solidFill>
            <a:schemeClr val="bg2">
              <a:lumMod val="90000"/>
              <a:alpha val="531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0" name="AutoShape 10" descr="Somfy Tahoma Switch til smarthus | Myscreens.no">
            <a:extLst>
              <a:ext uri="{FF2B5EF4-FFF2-40B4-BE49-F238E27FC236}">
                <a16:creationId xmlns:a16="http://schemas.microsoft.com/office/drawing/2014/main" id="{C36CD2EF-3CC1-1F51-103F-82E0181874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178FF6E-418B-EC9F-DC44-F626B9F6F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45" y="1667877"/>
            <a:ext cx="3286689" cy="2836053"/>
          </a:xfrm>
          <a:prstGeom prst="rect">
            <a:avLst/>
          </a:prstGeom>
        </p:spPr>
      </p:pic>
      <p:pic>
        <p:nvPicPr>
          <p:cNvPr id="13" name="Picture 2" descr="Z-Wave Modul for ID Lock – ID Lock">
            <a:extLst>
              <a:ext uri="{FF2B5EF4-FFF2-40B4-BE49-F238E27FC236}">
                <a16:creationId xmlns:a16="http://schemas.microsoft.com/office/drawing/2014/main" id="{06A29542-8C08-2C24-83A4-876F6E6F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549" y="1080479"/>
            <a:ext cx="4430261" cy="32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Somfy Tahoma Switch | Varisol">
            <a:extLst>
              <a:ext uri="{FF2B5EF4-FFF2-40B4-BE49-F238E27FC236}">
                <a16:creationId xmlns:a16="http://schemas.microsoft.com/office/drawing/2014/main" id="{6CA3B469-1D78-C9F8-7B78-B2C4F7FC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33" y="3988216"/>
            <a:ext cx="2260079" cy="226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Sylinder 30">
            <a:extLst>
              <a:ext uri="{FF2B5EF4-FFF2-40B4-BE49-F238E27FC236}">
                <a16:creationId xmlns:a16="http://schemas.microsoft.com/office/drawing/2014/main" id="{0EE02ED6-73A9-9D00-E9CA-73C157D16BE2}"/>
              </a:ext>
            </a:extLst>
          </p:cNvPr>
          <p:cNvSpPr txBox="1"/>
          <p:nvPr/>
        </p:nvSpPr>
        <p:spPr>
          <a:xfrm>
            <a:off x="7651363" y="3094455"/>
            <a:ext cx="830426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/>
              <a:t>+</a:t>
            </a:r>
            <a:endParaRPr lang="nb-NO" b="1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0AED88F-1480-0538-DBB1-86A1E2AF46BB}"/>
              </a:ext>
            </a:extLst>
          </p:cNvPr>
          <p:cNvSpPr/>
          <p:nvPr/>
        </p:nvSpPr>
        <p:spPr>
          <a:xfrm>
            <a:off x="-277005" y="0"/>
            <a:ext cx="3966413" cy="6858000"/>
          </a:xfrm>
          <a:prstGeom prst="rect">
            <a:avLst/>
          </a:prstGeom>
          <a:solidFill>
            <a:srgbClr val="FFD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7A0266-431B-B4FE-79E4-9C58FC856B52}"/>
              </a:ext>
            </a:extLst>
          </p:cNvPr>
          <p:cNvSpPr txBox="1"/>
          <p:nvPr/>
        </p:nvSpPr>
        <p:spPr>
          <a:xfrm>
            <a:off x="574239" y="1455378"/>
            <a:ext cx="28320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KUN</a:t>
            </a:r>
            <a:br>
              <a:rPr lang="nb-NO" sz="6000" b="1" dirty="0">
                <a:solidFill>
                  <a:schemeClr val="tx1"/>
                </a:solidFill>
              </a:rPr>
            </a:br>
            <a:r>
              <a:rPr lang="nb-NO" sz="6000" b="1" dirty="0">
                <a:solidFill>
                  <a:schemeClr val="tx1"/>
                </a:solidFill>
              </a:rPr>
              <a:t>2990,-</a:t>
            </a:r>
          </a:p>
          <a:p>
            <a:r>
              <a:rPr lang="nb-NO" b="1" dirty="0">
                <a:solidFill>
                  <a:schemeClr val="tx1"/>
                </a:solidFill>
              </a:rPr>
              <a:t>Inkl. 6 mnd. gratis </a:t>
            </a:r>
            <a:r>
              <a:rPr lang="nb-NO" b="1" dirty="0" err="1">
                <a:solidFill>
                  <a:schemeClr val="tx1"/>
                </a:solidFill>
              </a:rPr>
              <a:t>abo</a:t>
            </a:r>
            <a:r>
              <a:rPr lang="nb-NO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2587ED5-82A7-2D79-C5FE-5F873C159EA0}"/>
              </a:ext>
            </a:extLst>
          </p:cNvPr>
          <p:cNvSpPr txBox="1"/>
          <p:nvPr/>
        </p:nvSpPr>
        <p:spPr>
          <a:xfrm>
            <a:off x="559690" y="4267118"/>
            <a:ext cx="2513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chemeClr val="tx1"/>
                </a:solidFill>
              </a:rPr>
              <a:t>4990,- Inkl. </a:t>
            </a:r>
            <a:br>
              <a:rPr lang="nb-NO" sz="2000" b="1" dirty="0">
                <a:solidFill>
                  <a:schemeClr val="tx1"/>
                </a:solidFill>
              </a:rPr>
            </a:br>
            <a:r>
              <a:rPr lang="nb-NO" sz="2000" b="1" dirty="0">
                <a:solidFill>
                  <a:schemeClr val="tx1"/>
                </a:solidFill>
              </a:rPr>
              <a:t>styring av screens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03F5B91-B47F-83A8-E0C8-FF5849718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592" y="1649340"/>
            <a:ext cx="4144210" cy="4144210"/>
          </a:xfrm>
          <a:prstGeom prst="rect">
            <a:avLst/>
          </a:prstGeom>
        </p:spPr>
      </p:pic>
      <p:pic>
        <p:nvPicPr>
          <p:cNvPr id="14" name="Bilde 13" descr="Et bilde som inneholder tekst, elektronikk, iPod, mobil&#10;&#10;Automatisk generert beskrivelse">
            <a:extLst>
              <a:ext uri="{FF2B5EF4-FFF2-40B4-BE49-F238E27FC236}">
                <a16:creationId xmlns:a16="http://schemas.microsoft.com/office/drawing/2014/main" id="{21F7A0E9-D39E-9861-3D8B-DC105F6DF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408" y="3085903"/>
            <a:ext cx="2738553" cy="27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5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utendørs, plante, landskap, skogområde&#10;&#10;Automatisk generert beskrivelse">
            <a:extLst>
              <a:ext uri="{FF2B5EF4-FFF2-40B4-BE49-F238E27FC236}">
                <a16:creationId xmlns:a16="http://schemas.microsoft.com/office/drawing/2014/main" id="{B62E9CCA-7979-DD09-618E-E213B9F358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23" y="68624"/>
            <a:ext cx="6462346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3" name="Bilde 2" descr="Et bilde som inneholder utendørs, himmel, brannkonstabel, sky&#10;&#10;Automatisk generert beskrivelse">
            <a:extLst>
              <a:ext uri="{FF2B5EF4-FFF2-40B4-BE49-F238E27FC236}">
                <a16:creationId xmlns:a16="http://schemas.microsoft.com/office/drawing/2014/main" id="{B4FA847E-2C56-45FD-A403-CD152799C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2" r="12146"/>
          <a:stretch/>
        </p:blipFill>
        <p:spPr>
          <a:xfrm>
            <a:off x="6076723" y="152400"/>
            <a:ext cx="6096001" cy="6858000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0" name="AutoShape 10" descr="Somfy Tahoma Switch til smarthus | Myscreens.no">
            <a:extLst>
              <a:ext uri="{FF2B5EF4-FFF2-40B4-BE49-F238E27FC236}">
                <a16:creationId xmlns:a16="http://schemas.microsoft.com/office/drawing/2014/main" id="{C36CD2EF-3CC1-1F51-103F-82E0181874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3" name="TekstSylinder 4">
            <a:extLst>
              <a:ext uri="{FF2B5EF4-FFF2-40B4-BE49-F238E27FC236}">
                <a16:creationId xmlns:a16="http://schemas.microsoft.com/office/drawing/2014/main" id="{BA7EAC6B-6EF5-37BE-119E-FE18650AE5F7}"/>
              </a:ext>
            </a:extLst>
          </p:cNvPr>
          <p:cNvSpPr txBox="1"/>
          <p:nvPr/>
        </p:nvSpPr>
        <p:spPr>
          <a:xfrm>
            <a:off x="607139" y="2239379"/>
            <a:ext cx="37769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200" b="1" dirty="0">
              <a:solidFill>
                <a:schemeClr val="bg1"/>
              </a:solidFill>
            </a:endParaRPr>
          </a:p>
          <a:p>
            <a:r>
              <a:rPr lang="nb-NO" sz="1200" b="1" dirty="0">
                <a:solidFill>
                  <a:schemeClr val="bg1"/>
                </a:solidFill>
              </a:rPr>
              <a:t>Oppvarming utgjør i Norge en stor del av energiforbruk i bygg. For husholdninger er det estimert at omlag 78% av energibruken går til oppvarming av bygg og varmtvann.</a:t>
            </a:r>
          </a:p>
          <a:p>
            <a:r>
              <a:rPr lang="nb-NO" sz="1200" b="1" dirty="0">
                <a:solidFill>
                  <a:schemeClr val="bg1"/>
                </a:solidFill>
              </a:rPr>
              <a:t>		</a:t>
            </a:r>
            <a:r>
              <a:rPr lang="nb-NO" sz="1100" dirty="0">
                <a:solidFill>
                  <a:schemeClr val="bg1"/>
                </a:solidFill>
              </a:rPr>
              <a:t>Kilde: Energifakta Norge</a:t>
            </a:r>
          </a:p>
          <a:p>
            <a:endParaRPr lang="nb-NO" sz="1400" dirty="0">
              <a:solidFill>
                <a:schemeClr val="bg1"/>
              </a:solidFill>
            </a:endParaRPr>
          </a:p>
          <a:p>
            <a:endParaRPr lang="nb-NO" sz="1400" dirty="0">
              <a:solidFill>
                <a:schemeClr val="bg1"/>
              </a:solidFill>
            </a:endParaRPr>
          </a:p>
          <a:p>
            <a:endParaRPr lang="nb-NO" sz="1400" dirty="0">
              <a:solidFill>
                <a:schemeClr val="bg1"/>
              </a:solidFill>
            </a:endParaRPr>
          </a:p>
          <a:p>
            <a:r>
              <a:rPr lang="nb-NO" sz="1200" dirty="0">
                <a:solidFill>
                  <a:schemeClr val="bg1"/>
                </a:solidFill>
              </a:rPr>
              <a:t>Med smart energistyring kan en husstand spare inntil 20% av sine totale energikostnader.</a:t>
            </a:r>
          </a:p>
          <a:p>
            <a:r>
              <a:rPr lang="nb-NO" sz="1200" dirty="0">
                <a:solidFill>
                  <a:schemeClr val="bg1"/>
                </a:solidFill>
                <a:latin typeface="Neo Sans Std" panose="020B0504030504040204"/>
              </a:rPr>
              <a:t>For en enebolig kan dette utgjøre en årlig besparelse på </a:t>
            </a:r>
            <a:r>
              <a:rPr lang="nb-NO" sz="1200" b="1" dirty="0">
                <a:solidFill>
                  <a:schemeClr val="bg1"/>
                </a:solidFill>
                <a:latin typeface="Neo Sans Std" panose="020B0504030504040204"/>
              </a:rPr>
              <a:t>Kr. 8 -12.000,-.</a:t>
            </a:r>
          </a:p>
          <a:p>
            <a:r>
              <a:rPr lang="nb-NO" sz="1400" b="1" dirty="0">
                <a:solidFill>
                  <a:schemeClr val="bg1"/>
                </a:solidFill>
                <a:latin typeface="Neo Sans Std" panose="020B0504030504040204"/>
              </a:rPr>
              <a:t>		</a:t>
            </a:r>
            <a:r>
              <a:rPr lang="nb-NO" sz="1100" dirty="0">
                <a:solidFill>
                  <a:schemeClr val="bg1"/>
                </a:solidFill>
                <a:latin typeface="Neo Sans Std" panose="020B0504030504040204"/>
              </a:rPr>
              <a:t>Kilde: </a:t>
            </a:r>
            <a:r>
              <a:rPr lang="nb-NO" sz="1100" dirty="0" err="1">
                <a:solidFill>
                  <a:schemeClr val="bg1"/>
                </a:solidFill>
                <a:latin typeface="Neo Sans Std" panose="020B0504030504040204"/>
              </a:rPr>
              <a:t>Enova</a:t>
            </a:r>
            <a:endParaRPr lang="nb-NO" sz="1100" dirty="0">
              <a:solidFill>
                <a:schemeClr val="bg1"/>
              </a:solidFill>
              <a:latin typeface="Neo Sans Std" panose="020B0504030504040204"/>
            </a:endParaRPr>
          </a:p>
          <a:p>
            <a:endParaRPr lang="nb-NO" sz="1400" b="1" dirty="0">
              <a:solidFill>
                <a:schemeClr val="bg1"/>
              </a:solidFill>
              <a:latin typeface="Neo Sans Std" panose="020B0504030504040204"/>
            </a:endParaRPr>
          </a:p>
        </p:txBody>
      </p:sp>
      <p:sp>
        <p:nvSpPr>
          <p:cNvPr id="14" name="TekstSylinder 4">
            <a:extLst>
              <a:ext uri="{FF2B5EF4-FFF2-40B4-BE49-F238E27FC236}">
                <a16:creationId xmlns:a16="http://schemas.microsoft.com/office/drawing/2014/main" id="{C219E7F3-37E3-C4D6-ED96-834A0E51296B}"/>
              </a:ext>
            </a:extLst>
          </p:cNvPr>
          <p:cNvSpPr txBox="1"/>
          <p:nvPr/>
        </p:nvSpPr>
        <p:spPr>
          <a:xfrm>
            <a:off x="6966967" y="1952325"/>
            <a:ext cx="34985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200" b="1" dirty="0"/>
          </a:p>
          <a:p>
            <a:r>
              <a:rPr lang="nb-NO" sz="1200" b="1" dirty="0"/>
              <a:t>Tidlig deteksjon av brann og røykutvikling vil redde liv og større verdier. Det er i underkant av 3000 branner i boliger hvert år.</a:t>
            </a:r>
          </a:p>
          <a:p>
            <a:r>
              <a:rPr lang="nb-NO" sz="1400" dirty="0"/>
              <a:t>		</a:t>
            </a:r>
            <a:r>
              <a:rPr lang="nb-NO" sz="1100" dirty="0"/>
              <a:t>Kilde : SSB</a:t>
            </a:r>
          </a:p>
          <a:p>
            <a:endParaRPr lang="nb-NO" sz="1400" dirty="0"/>
          </a:p>
          <a:p>
            <a:endParaRPr lang="nb-NO" sz="1200" b="1" dirty="0"/>
          </a:p>
          <a:p>
            <a:r>
              <a:rPr lang="nb-NO" sz="1200" b="1" dirty="0"/>
              <a:t>Det er en kraftig økning i antall innbrudd i boliger og hytter. I 2021 ble det meldt 29.000 innbrudd. I 2022 økte tallet til 38.000 innbrudd</a:t>
            </a:r>
          </a:p>
          <a:p>
            <a:r>
              <a:rPr lang="nb-NO" sz="1200" dirty="0"/>
              <a:t>		</a:t>
            </a:r>
            <a:r>
              <a:rPr lang="nb-NO" sz="1100" dirty="0"/>
              <a:t>Kilde: Finans Norge</a:t>
            </a:r>
          </a:p>
          <a:p>
            <a:endParaRPr lang="nb-NO" sz="1400" dirty="0"/>
          </a:p>
          <a:p>
            <a:endParaRPr lang="nb-NO" sz="1200" b="1" dirty="0"/>
          </a:p>
          <a:p>
            <a:r>
              <a:rPr lang="nb-NO" sz="1200" b="1" dirty="0"/>
              <a:t>Alarmsystem tilknyttet vaktsentral  reduserer risikoen for innbrudd med ca. 96 %.</a:t>
            </a:r>
          </a:p>
          <a:p>
            <a:r>
              <a:rPr lang="nb-NO" sz="1400" b="1" dirty="0"/>
              <a:t>		</a:t>
            </a:r>
            <a:r>
              <a:rPr lang="nb-NO" sz="1100" dirty="0"/>
              <a:t>Kilde: </a:t>
            </a:r>
            <a:r>
              <a:rPr lang="nb-NO" sz="1100" dirty="0" err="1"/>
              <a:t>Boligalarmer.no</a:t>
            </a:r>
            <a:endParaRPr lang="nb-NO" sz="1100" dirty="0"/>
          </a:p>
          <a:p>
            <a:endParaRPr lang="nb-NO" sz="1100" dirty="0"/>
          </a:p>
          <a:p>
            <a:endParaRPr lang="nb-NO" sz="1100" dirty="0"/>
          </a:p>
          <a:p>
            <a:r>
              <a:rPr lang="nb-NO" sz="1200" b="1" dirty="0"/>
              <a:t>I 2022 ble det meldt inn nesten 70.000 vannskader i boliger og hytter i Norge. Så langt i 2023 er det meldt inn flere skader sammenlignet med i fjor.</a:t>
            </a:r>
          </a:p>
          <a:p>
            <a:r>
              <a:rPr lang="nb-NO" sz="1200" b="1" dirty="0"/>
              <a:t>		</a:t>
            </a:r>
            <a:r>
              <a:rPr lang="nb-NO" sz="1100" dirty="0"/>
              <a:t>Kilde: Finans Norge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D2109AC-8AE2-F26F-8480-A94EC277472D}"/>
              </a:ext>
            </a:extLst>
          </p:cNvPr>
          <p:cNvSpPr txBox="1"/>
          <p:nvPr/>
        </p:nvSpPr>
        <p:spPr>
          <a:xfrm>
            <a:off x="1606343" y="1398327"/>
            <a:ext cx="2680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3000" b="1" dirty="0">
                <a:solidFill>
                  <a:schemeClr val="bg1"/>
                </a:solidFill>
                <a:latin typeface="Neo Sans Std" panose="020B0504030504040204"/>
              </a:rPr>
              <a:t>Energistyring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8269E23-F1AF-5225-37BE-3647A0FC8A28}"/>
              </a:ext>
            </a:extLst>
          </p:cNvPr>
          <p:cNvSpPr txBox="1"/>
          <p:nvPr/>
        </p:nvSpPr>
        <p:spPr>
          <a:xfrm>
            <a:off x="7508029" y="1398327"/>
            <a:ext cx="198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000" b="1" dirty="0">
                <a:solidFill>
                  <a:schemeClr val="bg2">
                    <a:lumMod val="50000"/>
                  </a:schemeClr>
                </a:solidFill>
                <a:latin typeface="Neo Sans Std" panose="020B0504030504040204"/>
              </a:rPr>
              <a:t>Sikkerhet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B7C4BF86-FF91-71F0-0AFE-2086CA6FB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808" y="2473890"/>
            <a:ext cx="3079141" cy="30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9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plante, landskap, skogområde&#10;&#10;Automatisk generert beskrivelse">
            <a:extLst>
              <a:ext uri="{FF2B5EF4-FFF2-40B4-BE49-F238E27FC236}">
                <a16:creationId xmlns:a16="http://schemas.microsoft.com/office/drawing/2014/main" id="{2D9BB50B-DDE6-0DB8-65B1-04FD6A537E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175" y="0"/>
            <a:ext cx="6462346" cy="6858000"/>
          </a:xfrm>
          <a:prstGeom prst="rect">
            <a:avLst/>
          </a:prstGeom>
          <a:solidFill>
            <a:schemeClr val="accent6">
              <a:lumMod val="50000"/>
              <a:alpha val="0"/>
            </a:schemeClr>
          </a:solidFill>
        </p:spPr>
      </p:pic>
      <p:pic>
        <p:nvPicPr>
          <p:cNvPr id="9" name="Bilde 8" descr="Et bilde som inneholder utendørs, himmel, brannkonstabel, sky&#10;&#10;Automatisk generert beskrivelse">
            <a:extLst>
              <a:ext uri="{FF2B5EF4-FFF2-40B4-BE49-F238E27FC236}">
                <a16:creationId xmlns:a16="http://schemas.microsoft.com/office/drawing/2014/main" id="{30652208-6B96-034E-F357-1296710E0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2" r="12146"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  <a:noFill/>
          <a:effectLst>
            <a:outerShdw blurRad="90677" dist="50800" dir="5400000" algn="ctr" rotWithShape="0">
              <a:srgbClr val="000000"/>
            </a:outerShdw>
            <a:reflection endPos="65000" dist="50800" dir="5400000" sy="-100000" algn="bl" rotWithShape="0"/>
          </a:effectLst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F34E7C4C-9676-1547-80FD-0A930420A71E}"/>
              </a:ext>
            </a:extLst>
          </p:cNvPr>
          <p:cNvGrpSpPr/>
          <p:nvPr/>
        </p:nvGrpSpPr>
        <p:grpSpPr>
          <a:xfrm>
            <a:off x="10918928" y="359228"/>
            <a:ext cx="1327755" cy="435797"/>
            <a:chOff x="7868102" y="291770"/>
            <a:chExt cx="1327755" cy="435797"/>
          </a:xfrm>
        </p:grpSpPr>
        <p:pic>
          <p:nvPicPr>
            <p:cNvPr id="7" name="Bilde 6" descr="ND_corporate_logo_Yellow.eps">
              <a:extLst>
                <a:ext uri="{FF2B5EF4-FFF2-40B4-BE49-F238E27FC236}">
                  <a16:creationId xmlns:a16="http://schemas.microsoft.com/office/drawing/2014/main" id="{EABF51C2-96B6-8A4A-8B0B-B49A186C3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978" y="291770"/>
              <a:ext cx="1260022" cy="435797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CF04C6B-9D88-C447-845E-17ACF3E45E74}"/>
                </a:ext>
              </a:extLst>
            </p:cNvPr>
            <p:cNvSpPr/>
            <p:nvPr/>
          </p:nvSpPr>
          <p:spPr>
            <a:xfrm>
              <a:off x="7868102" y="301625"/>
              <a:ext cx="1327755" cy="413242"/>
            </a:xfrm>
            <a:prstGeom prst="rect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0" name="AutoShape 10" descr="Somfy Tahoma Switch til smarthus | Myscreens.no">
            <a:extLst>
              <a:ext uri="{FF2B5EF4-FFF2-40B4-BE49-F238E27FC236}">
                <a16:creationId xmlns:a16="http://schemas.microsoft.com/office/drawing/2014/main" id="{C36CD2EF-3CC1-1F51-103F-82E0181874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964BF243-BC6D-40FA-A6F7-35B8CC107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678" y="2202537"/>
            <a:ext cx="3151423" cy="315142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EF62ECD-17BC-0412-3CE7-5A0112633FCD}"/>
              </a:ext>
            </a:extLst>
          </p:cNvPr>
          <p:cNvSpPr/>
          <p:nvPr/>
        </p:nvSpPr>
        <p:spPr>
          <a:xfrm>
            <a:off x="3690731" y="1345096"/>
            <a:ext cx="4638260" cy="463826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8C8799A-152A-F042-E1C5-B94801653747}"/>
              </a:ext>
            </a:extLst>
          </p:cNvPr>
          <p:cNvSpPr/>
          <p:nvPr/>
        </p:nvSpPr>
        <p:spPr>
          <a:xfrm>
            <a:off x="4635417" y="1209510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2F68783-1875-D9AD-16FF-353DD8649FEC}"/>
              </a:ext>
            </a:extLst>
          </p:cNvPr>
          <p:cNvSpPr/>
          <p:nvPr/>
        </p:nvSpPr>
        <p:spPr>
          <a:xfrm>
            <a:off x="4635417" y="5353960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AFB1D94-5D1E-41BE-D513-FF7B83419FA3}"/>
              </a:ext>
            </a:extLst>
          </p:cNvPr>
          <p:cNvSpPr/>
          <p:nvPr/>
        </p:nvSpPr>
        <p:spPr>
          <a:xfrm>
            <a:off x="3555351" y="4170072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075F437-FFC7-16CC-A7CA-34514D201AD7}"/>
              </a:ext>
            </a:extLst>
          </p:cNvPr>
          <p:cNvSpPr/>
          <p:nvPr/>
        </p:nvSpPr>
        <p:spPr>
          <a:xfrm>
            <a:off x="3522221" y="2406504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1DC714C-9C50-D002-C850-8A7FE6FB0955}"/>
              </a:ext>
            </a:extLst>
          </p:cNvPr>
          <p:cNvSpPr/>
          <p:nvPr/>
        </p:nvSpPr>
        <p:spPr>
          <a:xfrm>
            <a:off x="7729807" y="4170072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1D2284E-CD17-61E1-DD7A-6358E4ABA903}"/>
              </a:ext>
            </a:extLst>
          </p:cNvPr>
          <p:cNvSpPr/>
          <p:nvPr/>
        </p:nvSpPr>
        <p:spPr>
          <a:xfrm>
            <a:off x="7761008" y="2406504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CAF3327-F4DF-AA1D-6DB0-DB6CF278AAFD}"/>
              </a:ext>
            </a:extLst>
          </p:cNvPr>
          <p:cNvSpPr/>
          <p:nvPr/>
        </p:nvSpPr>
        <p:spPr>
          <a:xfrm>
            <a:off x="6643518" y="1209510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543134C-5A9B-A4EF-2046-1D921458730D}"/>
              </a:ext>
            </a:extLst>
          </p:cNvPr>
          <p:cNvSpPr/>
          <p:nvPr/>
        </p:nvSpPr>
        <p:spPr>
          <a:xfrm>
            <a:off x="6643518" y="5353960"/>
            <a:ext cx="749746" cy="749746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A76FF9BE-208D-F8B3-0D12-4FA0A83E99E9}"/>
              </a:ext>
            </a:extLst>
          </p:cNvPr>
          <p:cNvSpPr txBox="1"/>
          <p:nvPr/>
        </p:nvSpPr>
        <p:spPr>
          <a:xfrm>
            <a:off x="7509339" y="1428206"/>
            <a:ext cx="2731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chemeClr val="bg2">
                    <a:lumMod val="50000"/>
                  </a:schemeClr>
                </a:solidFill>
              </a:rPr>
              <a:t>FG-Godkjent brannalarm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862B807C-E5C2-41E2-9D41-11034463CD10}"/>
              </a:ext>
            </a:extLst>
          </p:cNvPr>
          <p:cNvSpPr txBox="1"/>
          <p:nvPr/>
        </p:nvSpPr>
        <p:spPr>
          <a:xfrm>
            <a:off x="8510754" y="2622130"/>
            <a:ext cx="3087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chemeClr val="bg2">
                    <a:lumMod val="50000"/>
                  </a:schemeClr>
                </a:solidFill>
              </a:rPr>
              <a:t>FG-Godkjent Innbruddsalarm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D76713C6-E010-6EE8-FF11-8983B96E8DE0}"/>
              </a:ext>
            </a:extLst>
          </p:cNvPr>
          <p:cNvSpPr txBox="1"/>
          <p:nvPr/>
        </p:nvSpPr>
        <p:spPr>
          <a:xfrm>
            <a:off x="8510754" y="4387260"/>
            <a:ext cx="210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chemeClr val="bg2">
                    <a:lumMod val="50000"/>
                  </a:schemeClr>
                </a:solidFill>
              </a:rPr>
              <a:t>Kameraovervåking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FB428B2B-14BD-162F-00E6-6EDDBA4889FB}"/>
              </a:ext>
            </a:extLst>
          </p:cNvPr>
          <p:cNvSpPr txBox="1"/>
          <p:nvPr/>
        </p:nvSpPr>
        <p:spPr>
          <a:xfrm>
            <a:off x="7509339" y="5577125"/>
            <a:ext cx="1837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chemeClr val="bg2">
                    <a:lumMod val="50000"/>
                  </a:schemeClr>
                </a:solidFill>
              </a:rPr>
              <a:t>Vannalarm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4CC1EDEF-1092-09DE-3900-9E2640078136}"/>
              </a:ext>
            </a:extLst>
          </p:cNvPr>
          <p:cNvSpPr txBox="1"/>
          <p:nvPr/>
        </p:nvSpPr>
        <p:spPr>
          <a:xfrm>
            <a:off x="2785083" y="1396441"/>
            <a:ext cx="1837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chemeClr val="bg2">
                    <a:lumMod val="50000"/>
                  </a:schemeClr>
                </a:solidFill>
                <a:latin typeface="Neo Sans Std" panose="020B0504030504040204"/>
              </a:rPr>
              <a:t>Termostater</a:t>
            </a:r>
            <a:endParaRPr lang="nb-NO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89EAE1D8-1C51-DEDD-A8AA-87B2A3BCE211}"/>
              </a:ext>
            </a:extLst>
          </p:cNvPr>
          <p:cNvSpPr txBox="1"/>
          <p:nvPr/>
        </p:nvSpPr>
        <p:spPr>
          <a:xfrm>
            <a:off x="886155" y="2597765"/>
            <a:ext cx="2540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chemeClr val="bg2">
                    <a:lumMod val="50000"/>
                  </a:schemeClr>
                </a:solidFill>
                <a:latin typeface="Neo Sans Std" panose="020B0504030504040204"/>
              </a:rPr>
              <a:t>Varmepumpe</a:t>
            </a:r>
            <a:endParaRPr lang="nb-NO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23BFBE92-4E3F-E5E5-238A-9FED2408FCD6}"/>
              </a:ext>
            </a:extLst>
          </p:cNvPr>
          <p:cNvSpPr txBox="1"/>
          <p:nvPr/>
        </p:nvSpPr>
        <p:spPr>
          <a:xfrm>
            <a:off x="790616" y="4387260"/>
            <a:ext cx="27316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chemeClr val="bg2">
                    <a:lumMod val="50000"/>
                  </a:schemeClr>
                </a:solidFill>
                <a:latin typeface="Neo Sans Std" panose="020B0504030504040204"/>
              </a:rPr>
              <a:t>Varmtvannsbereder</a:t>
            </a:r>
            <a:endParaRPr lang="nb-NO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3D699662-E730-29C9-AD5C-EAB18F3379A3}"/>
              </a:ext>
            </a:extLst>
          </p:cNvPr>
          <p:cNvSpPr txBox="1"/>
          <p:nvPr/>
        </p:nvSpPr>
        <p:spPr>
          <a:xfrm>
            <a:off x="2394793" y="5583097"/>
            <a:ext cx="210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sz="1400" dirty="0">
                <a:solidFill>
                  <a:schemeClr val="bg2">
                    <a:lumMod val="50000"/>
                  </a:schemeClr>
                </a:solidFill>
                <a:latin typeface="Neo Sans Std" panose="020B0504030504040204"/>
              </a:rPr>
              <a:t>Styring av lys </a:t>
            </a:r>
            <a:endParaRPr lang="nb-NO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B3C0573A-1A3F-8801-2997-D27246174C23}"/>
              </a:ext>
            </a:extLst>
          </p:cNvPr>
          <p:cNvSpPr txBox="1"/>
          <p:nvPr/>
        </p:nvSpPr>
        <p:spPr>
          <a:xfrm>
            <a:off x="586120" y="3411885"/>
            <a:ext cx="2680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000" b="1" dirty="0">
                <a:solidFill>
                  <a:schemeClr val="bg2">
                    <a:lumMod val="50000"/>
                  </a:schemeClr>
                </a:solidFill>
                <a:latin typeface="Neo Sans Std" panose="020B0504030504040204"/>
              </a:rPr>
              <a:t>Energistyring</a:t>
            </a: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5E943C84-FFE5-0A9E-CD4B-C29ABCBA1345}"/>
              </a:ext>
            </a:extLst>
          </p:cNvPr>
          <p:cNvSpPr txBox="1"/>
          <p:nvPr/>
        </p:nvSpPr>
        <p:spPr>
          <a:xfrm>
            <a:off x="9064480" y="3411885"/>
            <a:ext cx="198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000" b="1" dirty="0">
                <a:solidFill>
                  <a:schemeClr val="bg2">
                    <a:lumMod val="50000"/>
                  </a:schemeClr>
                </a:solidFill>
                <a:latin typeface="Neo Sans Std" panose="020B0504030504040204"/>
              </a:rPr>
              <a:t>Sikkerhet</a:t>
            </a:r>
          </a:p>
        </p:txBody>
      </p:sp>
      <p:pic>
        <p:nvPicPr>
          <p:cNvPr id="44" name="Bilde 43">
            <a:extLst>
              <a:ext uri="{FF2B5EF4-FFF2-40B4-BE49-F238E27FC236}">
                <a16:creationId xmlns:a16="http://schemas.microsoft.com/office/drawing/2014/main" id="{BDE983B4-F913-1383-7468-4AF7D2C85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687" y="2613442"/>
            <a:ext cx="304800" cy="292100"/>
          </a:xfrm>
          <a:prstGeom prst="rect">
            <a:avLst/>
          </a:prstGeom>
        </p:spPr>
      </p:pic>
      <p:pic>
        <p:nvPicPr>
          <p:cNvPr id="45" name="Bilde 44">
            <a:extLst>
              <a:ext uri="{FF2B5EF4-FFF2-40B4-BE49-F238E27FC236}">
                <a16:creationId xmlns:a16="http://schemas.microsoft.com/office/drawing/2014/main" id="{752889E1-5653-528D-7B32-DD0172185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7941" y="1431224"/>
            <a:ext cx="334616" cy="334616"/>
          </a:xfrm>
          <a:prstGeom prst="rect">
            <a:avLst/>
          </a:prstGeom>
        </p:spPr>
      </p:pic>
      <p:pic>
        <p:nvPicPr>
          <p:cNvPr id="46" name="Bilde 45">
            <a:extLst>
              <a:ext uri="{FF2B5EF4-FFF2-40B4-BE49-F238E27FC236}">
                <a16:creationId xmlns:a16="http://schemas.microsoft.com/office/drawing/2014/main" id="{E531DDBE-7F79-BEC0-4C07-F1DB9F6557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6267" y="1411445"/>
            <a:ext cx="341298" cy="341298"/>
          </a:xfrm>
          <a:prstGeom prst="rect">
            <a:avLst/>
          </a:prstGeom>
        </p:spPr>
      </p:pic>
      <p:pic>
        <p:nvPicPr>
          <p:cNvPr id="47" name="Bilde 46">
            <a:extLst>
              <a:ext uri="{FF2B5EF4-FFF2-40B4-BE49-F238E27FC236}">
                <a16:creationId xmlns:a16="http://schemas.microsoft.com/office/drawing/2014/main" id="{23743F40-AD8F-ECCB-1FFB-AC4EE87D2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1276" y="4335042"/>
            <a:ext cx="225379" cy="416083"/>
          </a:xfrm>
          <a:prstGeom prst="rect">
            <a:avLst/>
          </a:prstGeom>
        </p:spPr>
      </p:pic>
      <p:pic>
        <p:nvPicPr>
          <p:cNvPr id="48" name="Bilde 47">
            <a:extLst>
              <a:ext uri="{FF2B5EF4-FFF2-40B4-BE49-F238E27FC236}">
                <a16:creationId xmlns:a16="http://schemas.microsoft.com/office/drawing/2014/main" id="{E862AE88-D775-AC7B-D0EB-E699576B9A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4975" y="5584086"/>
            <a:ext cx="230809" cy="321484"/>
          </a:xfrm>
          <a:prstGeom prst="rect">
            <a:avLst/>
          </a:prstGeom>
        </p:spPr>
      </p:pic>
      <p:pic>
        <p:nvPicPr>
          <p:cNvPr id="49" name="Bilde 48">
            <a:extLst>
              <a:ext uri="{FF2B5EF4-FFF2-40B4-BE49-F238E27FC236}">
                <a16:creationId xmlns:a16="http://schemas.microsoft.com/office/drawing/2014/main" id="{7351725A-8EEC-15DB-7C25-BD3946F1B7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3603" y="4449165"/>
            <a:ext cx="322942" cy="195722"/>
          </a:xfrm>
          <a:prstGeom prst="rect">
            <a:avLst/>
          </a:prstGeom>
        </p:spPr>
      </p:pic>
      <p:pic>
        <p:nvPicPr>
          <p:cNvPr id="50" name="Bilde 49">
            <a:extLst>
              <a:ext uri="{FF2B5EF4-FFF2-40B4-BE49-F238E27FC236}">
                <a16:creationId xmlns:a16="http://schemas.microsoft.com/office/drawing/2014/main" id="{00C82E0F-EA57-AA35-1EAE-4F7735EE75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1235" y="2718040"/>
            <a:ext cx="425293" cy="145222"/>
          </a:xfrm>
          <a:prstGeom prst="rect">
            <a:avLst/>
          </a:prstGeom>
        </p:spPr>
      </p:pic>
      <p:pic>
        <p:nvPicPr>
          <p:cNvPr id="52" name="Bilde 51">
            <a:extLst>
              <a:ext uri="{FF2B5EF4-FFF2-40B4-BE49-F238E27FC236}">
                <a16:creationId xmlns:a16="http://schemas.microsoft.com/office/drawing/2014/main" id="{9A491B08-F86F-A675-D9C2-385BDE4CE9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8403" y="5552494"/>
            <a:ext cx="213691" cy="3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40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himmel, kjøretøy, utendørs, Landkjøretøy&#10;&#10;Automatisk generert beskrivelse">
            <a:extLst>
              <a:ext uri="{FF2B5EF4-FFF2-40B4-BE49-F238E27FC236}">
                <a16:creationId xmlns:a16="http://schemas.microsoft.com/office/drawing/2014/main" id="{58D3F42C-4B8F-F45A-591C-178F7C5E8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46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475</Words>
  <Application>Microsoft Macintosh PowerPoint</Application>
  <PresentationFormat>Widescreen</PresentationFormat>
  <Paragraphs>88</Paragraphs>
  <Slides>10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Neo Sans Std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Norås</dc:creator>
  <cp:lastModifiedBy>Bjarte Falch Pedersen</cp:lastModifiedBy>
  <cp:revision>21</cp:revision>
  <dcterms:created xsi:type="dcterms:W3CDTF">2023-08-22T10:03:42Z</dcterms:created>
  <dcterms:modified xsi:type="dcterms:W3CDTF">2024-03-21T12:36:49Z</dcterms:modified>
</cp:coreProperties>
</file>